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Arial Black"/>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7" roundtripDataSignature="AMtx7mg2M1l6Jd4Em9+8uBijajWsWtwV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font" Target="fonts/Arial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dfbe3d4cd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dfbe3d4cd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sp>
        <p:nvSpPr>
          <p:cNvPr id="14" name="Google Shape;14;p12"/>
          <p:cNvSpPr txBox="1"/>
          <p:nvPr>
            <p:ph type="ctrTitle"/>
          </p:nvPr>
        </p:nvSpPr>
        <p:spPr>
          <a:xfrm>
            <a:off x="457200" y="228600"/>
            <a:ext cx="7772400" cy="457199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sz="8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2"/>
          <p:cNvSpPr txBox="1"/>
          <p:nvPr>
            <p:ph idx="1" type="subTitle"/>
          </p:nvPr>
        </p:nvSpPr>
        <p:spPr>
          <a:xfrm>
            <a:off x="457200" y="4800600"/>
            <a:ext cx="6858000" cy="914400"/>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p:txBody>
      </p:sp>
      <p:sp>
        <p:nvSpPr>
          <p:cNvPr id="16" name="Google Shape;16;p1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2"/>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12"/>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12"/>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i="0" sz="2400" u="none" cap="none" strike="noStrike">
                <a:solidFill>
                  <a:schemeClr val="dk1"/>
                </a:solidFill>
                <a:latin typeface="Arial"/>
                <a:ea typeface="Arial"/>
                <a:cs typeface="Arial"/>
                <a:sym typeface="Arial"/>
              </a:defRPr>
            </a:lvl1pPr>
            <a:lvl2pPr indent="0" lvl="1" marL="0" algn="l">
              <a:spcBef>
                <a:spcPts val="0"/>
              </a:spcBef>
              <a:buNone/>
              <a:defRPr b="1" i="0" sz="2400" u="none" cap="none" strike="noStrike">
                <a:solidFill>
                  <a:schemeClr val="dk1"/>
                </a:solidFill>
                <a:latin typeface="Arial"/>
                <a:ea typeface="Arial"/>
                <a:cs typeface="Arial"/>
                <a:sym typeface="Arial"/>
              </a:defRPr>
            </a:lvl2pPr>
            <a:lvl3pPr indent="0" lvl="2" marL="0" algn="l">
              <a:spcBef>
                <a:spcPts val="0"/>
              </a:spcBef>
              <a:buNone/>
              <a:defRPr b="1" i="0" sz="2400" u="none" cap="none" strike="noStrike">
                <a:solidFill>
                  <a:schemeClr val="dk1"/>
                </a:solidFill>
                <a:latin typeface="Arial"/>
                <a:ea typeface="Arial"/>
                <a:cs typeface="Arial"/>
                <a:sym typeface="Arial"/>
              </a:defRPr>
            </a:lvl3pPr>
            <a:lvl4pPr indent="0" lvl="3" marL="0" algn="l">
              <a:spcBef>
                <a:spcPts val="0"/>
              </a:spcBef>
              <a:buNone/>
              <a:defRPr b="1" i="0" sz="2400" u="none" cap="none" strike="noStrike">
                <a:solidFill>
                  <a:schemeClr val="dk1"/>
                </a:solidFill>
                <a:latin typeface="Arial"/>
                <a:ea typeface="Arial"/>
                <a:cs typeface="Arial"/>
                <a:sym typeface="Arial"/>
              </a:defRPr>
            </a:lvl4pPr>
            <a:lvl5pPr indent="0" lvl="4" marL="0" algn="l">
              <a:spcBef>
                <a:spcPts val="0"/>
              </a:spcBef>
              <a:buNone/>
              <a:defRPr b="1" i="0" sz="2400" u="none" cap="none" strike="noStrike">
                <a:solidFill>
                  <a:schemeClr val="dk1"/>
                </a:solidFill>
                <a:latin typeface="Arial"/>
                <a:ea typeface="Arial"/>
                <a:cs typeface="Arial"/>
                <a:sym typeface="Arial"/>
              </a:defRPr>
            </a:lvl5pPr>
            <a:lvl6pPr indent="0" lvl="5" marL="0" algn="l">
              <a:spcBef>
                <a:spcPts val="0"/>
              </a:spcBef>
              <a:buNone/>
              <a:defRPr b="1" i="0" sz="2400" u="none" cap="none" strike="noStrike">
                <a:solidFill>
                  <a:schemeClr val="dk1"/>
                </a:solidFill>
                <a:latin typeface="Arial"/>
                <a:ea typeface="Arial"/>
                <a:cs typeface="Arial"/>
                <a:sym typeface="Arial"/>
              </a:defRPr>
            </a:lvl6pPr>
            <a:lvl7pPr indent="0" lvl="6" marL="0" algn="l">
              <a:spcBef>
                <a:spcPts val="0"/>
              </a:spcBef>
              <a:buNone/>
              <a:defRPr b="1" i="0" sz="2400" u="none" cap="none" strike="noStrike">
                <a:solidFill>
                  <a:schemeClr val="dk1"/>
                </a:solidFill>
                <a:latin typeface="Arial"/>
                <a:ea typeface="Arial"/>
                <a:cs typeface="Arial"/>
                <a:sym typeface="Arial"/>
              </a:defRPr>
            </a:lvl7pPr>
            <a:lvl8pPr indent="0" lvl="7" marL="0" algn="l">
              <a:spcBef>
                <a:spcPts val="0"/>
              </a:spcBef>
              <a:buNone/>
              <a:defRPr b="1" i="0" sz="2400" u="none" cap="none" strike="noStrike">
                <a:solidFill>
                  <a:schemeClr val="dk1"/>
                </a:solidFill>
                <a:latin typeface="Arial"/>
                <a:ea typeface="Arial"/>
                <a:cs typeface="Arial"/>
                <a:sym typeface="Arial"/>
              </a:defRPr>
            </a:lvl8pPr>
            <a:lvl9pPr indent="0" lvl="8" marL="0" algn="l">
              <a:spcBef>
                <a:spcPts val="0"/>
              </a:spcBef>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2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2080418" y="129382"/>
            <a:ext cx="4373563" cy="7620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2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22"/>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2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1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457200" y="1447800"/>
            <a:ext cx="7772400" cy="4321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b="0" sz="88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457200" y="228601"/>
            <a:ext cx="7772400" cy="10668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spcBef>
                <a:spcPts val="60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30" name="Google Shape;30;p1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2" name="Google Shape;32;p1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163068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dk1"/>
              </a:buClr>
              <a:buSzPts val="2800"/>
              <a:buNone/>
              <a:defRPr sz="2800"/>
            </a:lvl1pPr>
            <a:lvl2pPr indent="-381000" lvl="1" marL="914400" algn="l">
              <a:spcBef>
                <a:spcPts val="60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6" name="Google Shape;36;p15"/>
          <p:cNvSpPr txBox="1"/>
          <p:nvPr>
            <p:ph idx="2" type="body"/>
          </p:nvPr>
        </p:nvSpPr>
        <p:spPr>
          <a:xfrm>
            <a:off x="509016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dk1"/>
              </a:buClr>
              <a:buSzPts val="2800"/>
              <a:buNone/>
              <a:defRPr sz="2800"/>
            </a:lvl1pPr>
            <a:lvl2pPr indent="-381000" lvl="1" marL="914400" algn="l">
              <a:spcBef>
                <a:spcPts val="60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7" name="Google Shape;37;p1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6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spcBef>
                <a:spcPts val="6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3" name="Google Shape;43;p16"/>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dk1"/>
              </a:buClr>
              <a:buSzPts val="2400"/>
              <a:buNone/>
              <a:defRPr sz="2400"/>
            </a:lvl1pPr>
            <a:lvl2pPr indent="-355600" lvl="1" marL="914400" algn="l">
              <a:spcBef>
                <a:spcPts val="6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4" name="Google Shape;44;p16"/>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spcBef>
                <a:spcPts val="6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5" name="Google Shape;45;p16"/>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dk1"/>
              </a:buClr>
              <a:buSzPts val="2400"/>
              <a:buNone/>
              <a:defRPr sz="2400"/>
            </a:lvl1pPr>
            <a:lvl2pPr indent="-355600" lvl="1" marL="914400" algn="l">
              <a:spcBef>
                <a:spcPts val="6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6" name="Google Shape;46;p1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dk1"/>
              </a:buClr>
              <a:buSzPts val="3200"/>
              <a:buNone/>
              <a:defRPr sz="3200"/>
            </a:lvl1pPr>
            <a:lvl2pPr indent="-406400" lvl="1" marL="914400" algn="l">
              <a:spcBef>
                <a:spcPts val="60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60" name="Google Shape;60;p19"/>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dk1"/>
              </a:buClr>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1" name="Google Shape;61;p1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1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5" name="Shape 65"/>
        <p:cNvGrpSpPr/>
        <p:nvPr/>
      </p:nvGrpSpPr>
      <p:grpSpPr>
        <a:xfrm>
          <a:off x="0" y="0"/>
          <a:ext cx="0" cy="0"/>
          <a:chOff x="0" y="0"/>
          <a:chExt cx="0" cy="0"/>
        </a:xfrm>
      </p:grpSpPr>
      <p:sp>
        <p:nvSpPr>
          <p:cNvPr id="66" name="Google Shape;66;p20"/>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20"/>
          <p:cNvSpPr/>
          <p:nvPr>
            <p:ph idx="2" type="pic"/>
          </p:nvPr>
        </p:nvSpPr>
        <p:spPr>
          <a:xfrm>
            <a:off x="-1" y="0"/>
            <a:ext cx="9000877" cy="4846320"/>
          </a:xfrm>
          <a:prstGeom prst="rect">
            <a:avLst/>
          </a:prstGeom>
          <a:solidFill>
            <a:srgbClr val="BFBFBF"/>
          </a:solid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spcBef>
                <a:spcPts val="60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20"/>
          <p:cNvSpPr txBox="1"/>
          <p:nvPr>
            <p:ph idx="1" type="body"/>
          </p:nvPr>
        </p:nvSpPr>
        <p:spPr>
          <a:xfrm>
            <a:off x="457200" y="5715000"/>
            <a:ext cx="815340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dk1"/>
              </a:buClr>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9" name="Google Shape;69;p2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2400">
                <a:solidFill>
                  <a:schemeClr val="dk1"/>
                </a:solidFill>
                <a:latin typeface="Arial"/>
                <a:ea typeface="Arial"/>
                <a:cs typeface="Arial"/>
                <a:sym typeface="Arial"/>
              </a:defRPr>
            </a:lvl1pPr>
            <a:lvl2pPr indent="0" lvl="1" marL="0" algn="l">
              <a:spcBef>
                <a:spcPts val="0"/>
              </a:spcBef>
              <a:buNone/>
              <a:defRPr b="1" sz="2400">
                <a:solidFill>
                  <a:schemeClr val="dk1"/>
                </a:solidFill>
                <a:latin typeface="Arial"/>
                <a:ea typeface="Arial"/>
                <a:cs typeface="Arial"/>
                <a:sym typeface="Arial"/>
              </a:defRPr>
            </a:lvl2pPr>
            <a:lvl3pPr indent="0" lvl="2" marL="0" algn="l">
              <a:spcBef>
                <a:spcPts val="0"/>
              </a:spcBef>
              <a:buNone/>
              <a:defRPr b="1" sz="2400">
                <a:solidFill>
                  <a:schemeClr val="dk1"/>
                </a:solidFill>
                <a:latin typeface="Arial"/>
                <a:ea typeface="Arial"/>
                <a:cs typeface="Arial"/>
                <a:sym typeface="Arial"/>
              </a:defRPr>
            </a:lvl3pPr>
            <a:lvl4pPr indent="0" lvl="3" marL="0" algn="l">
              <a:spcBef>
                <a:spcPts val="0"/>
              </a:spcBef>
              <a:buNone/>
              <a:defRPr b="1" sz="2400">
                <a:solidFill>
                  <a:schemeClr val="dk1"/>
                </a:solidFill>
                <a:latin typeface="Arial"/>
                <a:ea typeface="Arial"/>
                <a:cs typeface="Arial"/>
                <a:sym typeface="Arial"/>
              </a:defRPr>
            </a:lvl4pPr>
            <a:lvl5pPr indent="0" lvl="4" marL="0" algn="l">
              <a:spcBef>
                <a:spcPts val="0"/>
              </a:spcBef>
              <a:buNone/>
              <a:defRPr b="1" sz="2400">
                <a:solidFill>
                  <a:schemeClr val="dk1"/>
                </a:solidFill>
                <a:latin typeface="Arial"/>
                <a:ea typeface="Arial"/>
                <a:cs typeface="Arial"/>
                <a:sym typeface="Arial"/>
              </a:defRPr>
            </a:lvl5pPr>
            <a:lvl6pPr indent="0" lvl="5" marL="0" algn="l">
              <a:spcBef>
                <a:spcPts val="0"/>
              </a:spcBef>
              <a:buNone/>
              <a:defRPr b="1" sz="2400">
                <a:solidFill>
                  <a:schemeClr val="dk1"/>
                </a:solidFill>
                <a:latin typeface="Arial"/>
                <a:ea typeface="Arial"/>
                <a:cs typeface="Arial"/>
                <a:sym typeface="Arial"/>
              </a:defRPr>
            </a:lvl6pPr>
            <a:lvl7pPr indent="0" lvl="6" marL="0" algn="l">
              <a:spcBef>
                <a:spcPts val="0"/>
              </a:spcBef>
              <a:buNone/>
              <a:defRPr b="1" sz="2400">
                <a:solidFill>
                  <a:schemeClr val="dk1"/>
                </a:solidFill>
                <a:latin typeface="Arial"/>
                <a:ea typeface="Arial"/>
                <a:cs typeface="Arial"/>
                <a:sym typeface="Arial"/>
              </a:defRPr>
            </a:lvl7pPr>
            <a:lvl8pPr indent="0" lvl="7" marL="0" algn="l">
              <a:spcBef>
                <a:spcPts val="0"/>
              </a:spcBef>
              <a:buNone/>
              <a:defRPr b="1" sz="2400">
                <a:solidFill>
                  <a:schemeClr val="dk1"/>
                </a:solidFill>
                <a:latin typeface="Arial"/>
                <a:ea typeface="Arial"/>
                <a:cs typeface="Arial"/>
                <a:sym typeface="Arial"/>
              </a:defRPr>
            </a:lvl8pPr>
            <a:lvl9pPr indent="0" lvl="8" marL="0" algn="l">
              <a:spcBef>
                <a:spcPts val="0"/>
              </a:spcBef>
              <a:buNone/>
              <a:defRPr b="1"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2" name="Google Shape;72;p20"/>
          <p:cNvSpPr txBox="1"/>
          <p:nvPr>
            <p:ph type="title"/>
          </p:nvPr>
        </p:nvSpPr>
        <p:spPr>
          <a:xfrm>
            <a:off x="457200" y="4953000"/>
            <a:ext cx="8153400" cy="7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0"/>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dk2"/>
              </a:buClr>
              <a:buSzPts val="3600"/>
              <a:buFont typeface="Arial Black"/>
              <a:buNone/>
              <a:defRPr b="0" i="0" sz="3600" u="none" cap="none" strike="noStrike">
                <a:solidFill>
                  <a:schemeClr val="dk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 name="Google Shape;8;p1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1"/>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2400" u="none" cap="none" strike="noStrike">
                <a:solidFill>
                  <a:schemeClr val="dk2"/>
                </a:solidFill>
                <a:latin typeface="Arial"/>
                <a:ea typeface="Arial"/>
                <a:cs typeface="Arial"/>
                <a:sym typeface="Arial"/>
              </a:defRPr>
            </a:lvl1pPr>
            <a:lvl2pPr indent="0" lvl="1" marL="0" marR="0" rtl="0" algn="l">
              <a:spcBef>
                <a:spcPts val="0"/>
              </a:spcBef>
              <a:buNone/>
              <a:defRPr b="1" i="0" sz="2400" u="none" cap="none" strike="noStrike">
                <a:solidFill>
                  <a:schemeClr val="dk2"/>
                </a:solidFill>
                <a:latin typeface="Arial"/>
                <a:ea typeface="Arial"/>
                <a:cs typeface="Arial"/>
                <a:sym typeface="Arial"/>
              </a:defRPr>
            </a:lvl2pPr>
            <a:lvl3pPr indent="0" lvl="2" marL="0" marR="0" rtl="0" algn="l">
              <a:spcBef>
                <a:spcPts val="0"/>
              </a:spcBef>
              <a:buNone/>
              <a:defRPr b="1" i="0" sz="2400" u="none" cap="none" strike="noStrike">
                <a:solidFill>
                  <a:schemeClr val="dk2"/>
                </a:solidFill>
                <a:latin typeface="Arial"/>
                <a:ea typeface="Arial"/>
                <a:cs typeface="Arial"/>
                <a:sym typeface="Arial"/>
              </a:defRPr>
            </a:lvl3pPr>
            <a:lvl4pPr indent="0" lvl="3" marL="0" marR="0" rtl="0" algn="l">
              <a:spcBef>
                <a:spcPts val="0"/>
              </a:spcBef>
              <a:buNone/>
              <a:defRPr b="1" i="0" sz="2400" u="none" cap="none" strike="noStrike">
                <a:solidFill>
                  <a:schemeClr val="dk2"/>
                </a:solidFill>
                <a:latin typeface="Arial"/>
                <a:ea typeface="Arial"/>
                <a:cs typeface="Arial"/>
                <a:sym typeface="Arial"/>
              </a:defRPr>
            </a:lvl4pPr>
            <a:lvl5pPr indent="0" lvl="4" marL="0" marR="0" rtl="0" algn="l">
              <a:spcBef>
                <a:spcPts val="0"/>
              </a:spcBef>
              <a:buNone/>
              <a:defRPr b="1" i="0" sz="2400" u="none" cap="none" strike="noStrike">
                <a:solidFill>
                  <a:schemeClr val="dk2"/>
                </a:solidFill>
                <a:latin typeface="Arial"/>
                <a:ea typeface="Arial"/>
                <a:cs typeface="Arial"/>
                <a:sym typeface="Arial"/>
              </a:defRPr>
            </a:lvl5pPr>
            <a:lvl6pPr indent="0" lvl="5" marL="0" marR="0" rtl="0" algn="l">
              <a:spcBef>
                <a:spcPts val="0"/>
              </a:spcBef>
              <a:buNone/>
              <a:defRPr b="1" i="0" sz="2400" u="none" cap="none" strike="noStrike">
                <a:solidFill>
                  <a:schemeClr val="dk2"/>
                </a:solidFill>
                <a:latin typeface="Arial"/>
                <a:ea typeface="Arial"/>
                <a:cs typeface="Arial"/>
                <a:sym typeface="Arial"/>
              </a:defRPr>
            </a:lvl6pPr>
            <a:lvl7pPr indent="0" lvl="6" marL="0" marR="0" rtl="0" algn="l">
              <a:spcBef>
                <a:spcPts val="0"/>
              </a:spcBef>
              <a:buNone/>
              <a:defRPr b="1" i="0" sz="2400" u="none" cap="none" strike="noStrike">
                <a:solidFill>
                  <a:schemeClr val="dk2"/>
                </a:solidFill>
                <a:latin typeface="Arial"/>
                <a:ea typeface="Arial"/>
                <a:cs typeface="Arial"/>
                <a:sym typeface="Arial"/>
              </a:defRPr>
            </a:lvl7pPr>
            <a:lvl8pPr indent="0" lvl="7" marL="0" marR="0" rtl="0" algn="l">
              <a:spcBef>
                <a:spcPts val="0"/>
              </a:spcBef>
              <a:buNone/>
              <a:defRPr b="1" i="0" sz="2400" u="none" cap="none" strike="noStrike">
                <a:solidFill>
                  <a:schemeClr val="dk2"/>
                </a:solidFill>
                <a:latin typeface="Arial"/>
                <a:ea typeface="Arial"/>
                <a:cs typeface="Arial"/>
                <a:sym typeface="Arial"/>
              </a:defRPr>
            </a:lvl8pPr>
            <a:lvl9pPr indent="0" lvl="8" marL="0" marR="0" rtl="0" algn="l">
              <a:spcBef>
                <a:spcPts val="0"/>
              </a:spcBef>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 name="Google Shape;11;p11"/>
          <p:cNvSpPr/>
          <p:nvPr/>
        </p:nvSpPr>
        <p:spPr>
          <a:xfrm>
            <a:off x="9001124" y="0"/>
            <a:ext cx="142876" cy="1371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11"/>
          <p:cNvSpPr/>
          <p:nvPr/>
        </p:nvSpPr>
        <p:spPr>
          <a:xfrm>
            <a:off x="9001124" y="1371600"/>
            <a:ext cx="142876" cy="5486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jazzintheneighborhood.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560294" y="228600"/>
            <a:ext cx="7772400" cy="45719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Black"/>
              <a:buNone/>
            </a:pPr>
            <a:r>
              <a:rPr lang="en-US" sz="3600"/>
              <a:t>JAZZ MUSICIAN AND VENUE REVITALIZATION PROPOSAL</a:t>
            </a:r>
            <a:endParaRPr sz="3600"/>
          </a:p>
        </p:txBody>
      </p:sp>
      <p:sp>
        <p:nvSpPr>
          <p:cNvPr id="91" name="Google Shape;91;p1"/>
          <p:cNvSpPr txBox="1"/>
          <p:nvPr>
            <p:ph idx="1" type="subTitle"/>
          </p:nvPr>
        </p:nvSpPr>
        <p:spPr>
          <a:xfrm>
            <a:off x="1981947" y="3097306"/>
            <a:ext cx="4929094" cy="914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2000"/>
              <a:buNone/>
            </a:pPr>
            <a:r>
              <a:rPr lang="en-US"/>
              <a:t>MISSION - GOALS - METHODS</a:t>
            </a:r>
            <a:endParaRPr/>
          </a:p>
        </p:txBody>
      </p:sp>
      <p:sp>
        <p:nvSpPr>
          <p:cNvPr id="92" name="Google Shape;92;p1"/>
          <p:cNvSpPr txBox="1"/>
          <p:nvPr/>
        </p:nvSpPr>
        <p:spPr>
          <a:xfrm>
            <a:off x="3710903" y="5035176"/>
            <a:ext cx="4621791"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dk1"/>
                </a:solidFill>
                <a:latin typeface="Arial"/>
                <a:ea typeface="Arial"/>
                <a:cs typeface="Arial"/>
                <a:sym typeface="Arial"/>
              </a:rPr>
              <a:t>Musician and Venue Development Alliance</a:t>
            </a:r>
            <a:endParaRPr/>
          </a:p>
          <a:p>
            <a:pPr indent="0" lvl="0" marL="0" marR="0" rtl="0" algn="r">
              <a:spcBef>
                <a:spcPts val="0"/>
              </a:spcBef>
              <a:spcAft>
                <a:spcPts val="0"/>
              </a:spcAft>
              <a:buNone/>
            </a:pPr>
            <a:r>
              <a:rPr b="0" i="0" lang="en-US" sz="1800" u="none" cap="none" strike="noStrike">
                <a:solidFill>
                  <a:schemeClr val="dk1"/>
                </a:solidFill>
                <a:latin typeface="Arial"/>
                <a:ea typeface="Arial"/>
                <a:cs typeface="Arial"/>
                <a:sym typeface="Arial"/>
              </a:rPr>
              <a:t>June 14, 2021</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type="title"/>
          </p:nvPr>
        </p:nvSpPr>
        <p:spPr>
          <a:xfrm>
            <a:off x="457200" y="388116"/>
            <a:ext cx="5791200" cy="591049"/>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2"/>
              </a:buClr>
              <a:buSzPct val="100000"/>
              <a:buFont typeface="Arial Black"/>
              <a:buNone/>
            </a:pPr>
            <a:r>
              <a:rPr lang="en-US"/>
              <a:t>SUPPORTERS AND ENDORSEMENTS</a:t>
            </a:r>
            <a:endParaRPr/>
          </a:p>
        </p:txBody>
      </p:sp>
      <p:sp>
        <p:nvSpPr>
          <p:cNvPr id="149" name="Google Shape;149;p10"/>
          <p:cNvSpPr txBox="1"/>
          <p:nvPr>
            <p:ph idx="1" type="body"/>
          </p:nvPr>
        </p:nvSpPr>
        <p:spPr>
          <a:xfrm>
            <a:off x="457200" y="1281185"/>
            <a:ext cx="7620000" cy="484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t>Supporters and advocates for this proposal include many business owners, leaders and advocates in Bayview and the Greater Bay Area. Here is a partial list:</a:t>
            </a:r>
            <a:br>
              <a:rPr lang="en-US"/>
            </a:br>
            <a:endParaRPr/>
          </a:p>
          <a:p>
            <a:pPr indent="-342900" lvl="0" marL="457200" rtl="0" algn="l">
              <a:spcBef>
                <a:spcPts val="0"/>
              </a:spcBef>
              <a:spcAft>
                <a:spcPts val="0"/>
              </a:spcAft>
              <a:buSzPts val="1800"/>
              <a:buChar char="●"/>
            </a:pPr>
            <a:r>
              <a:rPr b="0" lang="en-US" sz="1800"/>
              <a:t>Angela Wellman- (Musician, Activist, Founder/Oakland Public Conservatory of Music); Barbara Gratta (Gratta Wines), April Spears (African American Arts and Cultural District) and owner of Café Envy and Aunt April’s Chicken and Waffles in Bayview; Al Williams, (Bayview Merchants Association); Patricia and Meaghan Mitchell (Bayview Advocates/Activists).</a:t>
            </a:r>
            <a:endParaRPr b="0" sz="1800"/>
          </a:p>
          <a:p>
            <a:pPr indent="-342900" lvl="0" marL="457200" rtl="0" algn="l">
              <a:spcBef>
                <a:spcPts val="0"/>
              </a:spcBef>
              <a:spcAft>
                <a:spcPts val="0"/>
              </a:spcAft>
              <a:buSzPts val="1800"/>
              <a:buChar char="●"/>
            </a:pPr>
            <a:r>
              <a:rPr b="0" lang="en-US" sz="1800"/>
              <a:t>New York City’s “Musicians for Musicians”(MFM) states:</a:t>
            </a:r>
            <a:endParaRPr b="0" sz="1800"/>
          </a:p>
          <a:p>
            <a:pPr indent="0" lvl="0" marL="457200" rtl="0" algn="l">
              <a:spcBef>
                <a:spcPts val="0"/>
              </a:spcBef>
              <a:spcAft>
                <a:spcPts val="0"/>
              </a:spcAft>
              <a:buNone/>
            </a:pPr>
            <a:r>
              <a:rPr b="0" lang="en-US" sz="1800"/>
              <a:t>“MAVDA’s model compensates musicians as professionals and assists small venues in raising local living standards. MFM salutes MAVDA’s achievements and looks forward to similar programs taking place in New York.</a:t>
            </a:r>
            <a:endParaRPr b="0" sz="1800"/>
          </a:p>
          <a:p>
            <a:pPr indent="0" lvl="0" marL="0" rtl="0" algn="l">
              <a:spcBef>
                <a:spcPts val="880"/>
              </a:spcBef>
              <a:spcAft>
                <a:spcPts val="0"/>
              </a:spcAft>
              <a:buClr>
                <a:schemeClr val="dk1"/>
              </a:buClr>
              <a:buSzPts val="1400"/>
              <a:buNone/>
            </a:pPr>
            <a:r>
              <a:t/>
            </a:r>
            <a:endParaRPr sz="1800"/>
          </a:p>
          <a:p>
            <a:pPr indent="0" lvl="0" marL="0" rtl="0" algn="l">
              <a:spcBef>
                <a:spcPts val="880"/>
              </a:spcBef>
              <a:spcAft>
                <a:spcPts val="0"/>
              </a:spcAft>
              <a:buClr>
                <a:schemeClr val="dk1"/>
              </a:buClr>
              <a:buSzPts val="1400"/>
              <a:buNone/>
            </a:pPr>
            <a:r>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457200" y="388116"/>
            <a:ext cx="5791200" cy="591049"/>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3240"/>
              <a:buFont typeface="Arial Black"/>
              <a:buNone/>
            </a:pPr>
            <a:r>
              <a:rPr lang="en-US" sz="2940"/>
              <a:t>J</a:t>
            </a:r>
            <a:r>
              <a:rPr lang="en-US" sz="2740"/>
              <a:t>AZZ IS A LIVING ART FORM</a:t>
            </a:r>
            <a:endParaRPr sz="2740"/>
          </a:p>
        </p:txBody>
      </p:sp>
      <p:pic>
        <p:nvPicPr>
          <p:cNvPr id="98" name="Google Shape;98;p2"/>
          <p:cNvPicPr preferRelativeResize="0"/>
          <p:nvPr/>
        </p:nvPicPr>
        <p:blipFill rotWithShape="1">
          <a:blip r:embed="rId3">
            <a:alphaModFix/>
          </a:blip>
          <a:srcRect b="0" l="0" r="0" t="0"/>
          <a:stretch/>
        </p:blipFill>
        <p:spPr>
          <a:xfrm>
            <a:off x="457200" y="1177686"/>
            <a:ext cx="7481977" cy="4365150"/>
          </a:xfrm>
          <a:prstGeom prst="rect">
            <a:avLst/>
          </a:prstGeom>
          <a:noFill/>
          <a:ln>
            <a:noFill/>
          </a:ln>
        </p:spPr>
      </p:pic>
      <p:sp>
        <p:nvSpPr>
          <p:cNvPr id="99" name="Google Shape;99;p2"/>
          <p:cNvSpPr txBox="1"/>
          <p:nvPr/>
        </p:nvSpPr>
        <p:spPr>
          <a:xfrm>
            <a:off x="457200" y="5690341"/>
            <a:ext cx="74819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Arial"/>
                <a:ea typeface="Arial"/>
                <a:cs typeface="Arial"/>
                <a:sym typeface="Arial"/>
              </a:rPr>
              <a:t>Gaea Schell on piano, Marcus Shelby on bass and Sly Randolph on drums during a recent Guaranteed Fair Wage Fund-sponsored show. (Photo by Kerwin Lee)</a:t>
            </a:r>
            <a:endParaRPr b="1" sz="1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600"/>
              <a:buFont typeface="Arial Black"/>
              <a:buNone/>
            </a:pPr>
            <a:r>
              <a:rPr lang="en-US"/>
              <a:t>SUMMARY</a:t>
            </a:r>
            <a:endParaRPr/>
          </a:p>
        </p:txBody>
      </p:sp>
      <p:sp>
        <p:nvSpPr>
          <p:cNvPr id="105" name="Google Shape;105;p3"/>
          <p:cNvSpPr txBox="1"/>
          <p:nvPr>
            <p:ph idx="1" type="body"/>
          </p:nvPr>
        </p:nvSpPr>
        <p:spPr>
          <a:xfrm>
            <a:off x="457200" y="1752600"/>
            <a:ext cx="7620000" cy="41988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None/>
            </a:pPr>
            <a:r>
              <a:rPr lang="en-US"/>
              <a:t>MISSION: </a:t>
            </a:r>
            <a:r>
              <a:rPr b="0" lang="en-US"/>
              <a:t>Revitalize live jazz in SF by subsidizing small venues, particularly in the southeast neighborhoods, to host performances.</a:t>
            </a:r>
            <a:endParaRPr/>
          </a:p>
          <a:p>
            <a:pPr indent="0" lvl="0" marL="0" rtl="0" algn="l">
              <a:spcBef>
                <a:spcPts val="1000"/>
              </a:spcBef>
              <a:spcAft>
                <a:spcPts val="0"/>
              </a:spcAft>
              <a:buClr>
                <a:schemeClr val="dk1"/>
              </a:buClr>
              <a:buSzPct val="100000"/>
              <a:buNone/>
            </a:pPr>
            <a:r>
              <a:rPr lang="en-US"/>
              <a:t>EQUITY: </a:t>
            </a:r>
            <a:r>
              <a:rPr b="0" lang="en-US"/>
              <a:t>Guarantee fair pay for musicians and meaningful subsidies for small venues, especially in the African American Cultural District.</a:t>
            </a:r>
            <a:endParaRPr b="0"/>
          </a:p>
          <a:p>
            <a:pPr indent="0" lvl="0" marL="0" rtl="0" algn="l">
              <a:spcBef>
                <a:spcPts val="1000"/>
              </a:spcBef>
              <a:spcAft>
                <a:spcPts val="0"/>
              </a:spcAft>
              <a:buClr>
                <a:schemeClr val="dk1"/>
              </a:buClr>
              <a:buSzPct val="100000"/>
              <a:buNone/>
            </a:pPr>
            <a:r>
              <a:rPr lang="en-US"/>
              <a:t>RECOVERY: </a:t>
            </a:r>
            <a:r>
              <a:rPr b="0" lang="en-US"/>
              <a:t>The pandemic has greatly impacted live entertainment and cost hundreds if not thousands of jobs. No existing program targets recovery for jazz musicians and the kind of neighborhood venues that are the cultural hubs our community.</a:t>
            </a:r>
            <a:endParaRPr/>
          </a:p>
          <a:p>
            <a:pPr indent="0" lvl="0" marL="0" rtl="0" algn="l">
              <a:spcBef>
                <a:spcPts val="1000"/>
              </a:spcBef>
              <a:spcAft>
                <a:spcPts val="0"/>
              </a:spcAft>
              <a:buClr>
                <a:schemeClr val="dk1"/>
              </a:buClr>
              <a:buSzPct val="100000"/>
              <a:buNone/>
            </a:pPr>
            <a:r>
              <a:rPr lang="en-US"/>
              <a:t>THE PLAN: </a:t>
            </a:r>
            <a:r>
              <a:rPr b="0" lang="en-US"/>
              <a:t>Select up to 30 venues over the course of a 50-w</a:t>
            </a:r>
            <a:r>
              <a:rPr b="0" lang="en-US"/>
              <a:t>eek</a:t>
            </a:r>
            <a:r>
              <a:rPr b="0" lang="en-US"/>
              <a:t> pilot project, starting with a focus on the Bayview.  The Program could be administered by JiTN under the fiscal sponsorship of Intersection for The Arts.</a:t>
            </a:r>
            <a:endParaRPr/>
          </a:p>
          <a:p>
            <a:pPr indent="0" lvl="0" marL="0" rtl="0" algn="l">
              <a:spcBef>
                <a:spcPts val="1000"/>
              </a:spcBef>
              <a:spcAft>
                <a:spcPts val="0"/>
              </a:spcAft>
              <a:buClr>
                <a:schemeClr val="dk1"/>
              </a:buClr>
              <a:buSzPct val="100000"/>
              <a:buNone/>
            </a:pPr>
            <a:r>
              <a:rPr lang="en-US"/>
              <a:t>RESULT:  </a:t>
            </a:r>
            <a:r>
              <a:rPr b="0" lang="en-US"/>
              <a:t>6000 gig opportunities for working musicians, 2000 shows at local venues injecting more than </a:t>
            </a:r>
            <a:r>
              <a:rPr b="0" lang="en-US"/>
              <a:t>$2 Million into the economy for artists, venues, employees and their suppliers.</a:t>
            </a:r>
            <a:endParaRPr/>
          </a:p>
          <a:p>
            <a:pPr indent="0" lvl="0" marL="0" rtl="0" algn="l">
              <a:spcBef>
                <a:spcPts val="1000"/>
              </a:spcBef>
              <a:spcAft>
                <a:spcPts val="0"/>
              </a:spcAft>
              <a:buClr>
                <a:schemeClr val="dk1"/>
              </a:buClr>
              <a:buSzPct val="100000"/>
              <a:buNone/>
            </a:pPr>
            <a:r>
              <a:t/>
            </a:r>
            <a:endParaRPr/>
          </a:p>
          <a:p>
            <a:pPr indent="0" lvl="0" marL="0" rtl="0" algn="l">
              <a:spcBef>
                <a:spcPts val="1000"/>
              </a:spcBef>
              <a:spcAft>
                <a:spcPts val="0"/>
              </a:spcAft>
              <a:buClr>
                <a:schemeClr val="dk1"/>
              </a:buClr>
              <a:buSzPct val="100000"/>
              <a:buNone/>
            </a:pP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457200" y="449316"/>
            <a:ext cx="5791200" cy="575749"/>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2"/>
              </a:buClr>
              <a:buSzPct val="100000"/>
              <a:buFont typeface="Arial Black"/>
              <a:buNone/>
            </a:pPr>
            <a:r>
              <a:rPr lang="en-US"/>
              <a:t>BACKGROUND</a:t>
            </a:r>
            <a:endParaRPr/>
          </a:p>
        </p:txBody>
      </p:sp>
      <p:sp>
        <p:nvSpPr>
          <p:cNvPr id="111" name="Google Shape;111;p4"/>
          <p:cNvSpPr txBox="1"/>
          <p:nvPr>
            <p:ph idx="1" type="body"/>
          </p:nvPr>
        </p:nvSpPr>
        <p:spPr>
          <a:xfrm>
            <a:off x="457200" y="1416011"/>
            <a:ext cx="7620000" cy="4198905"/>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550"/>
              <a:buNone/>
            </a:pPr>
            <a:r>
              <a:rPr lang="en-US" sz="1750"/>
              <a:t>The San Francisco Economic Recovery Task Force </a:t>
            </a:r>
            <a:r>
              <a:rPr b="0" lang="en-US" sz="1750"/>
              <a:t>in October 2020 recommended new revenue streams be identified to “catalyze neighborhood recovery through the arts.”</a:t>
            </a:r>
            <a:endParaRPr sz="1750"/>
          </a:p>
          <a:p>
            <a:pPr indent="0" lvl="0" marL="0" rtl="0" algn="l">
              <a:lnSpc>
                <a:spcPct val="80000"/>
              </a:lnSpc>
              <a:spcBef>
                <a:spcPts val="940"/>
              </a:spcBef>
              <a:spcAft>
                <a:spcPts val="0"/>
              </a:spcAft>
              <a:buClr>
                <a:schemeClr val="dk1"/>
              </a:buClr>
              <a:buSzPts val="1550"/>
              <a:buNone/>
            </a:pPr>
            <a:r>
              <a:rPr lang="en-US" sz="1750"/>
              <a:t>Before the pandemic, our city’s “creative sector” was generating $1.45 billion </a:t>
            </a:r>
            <a:r>
              <a:rPr b="0" lang="en-US" sz="1750"/>
              <a:t>in annual economic activity. The  jazz community can play a critical role helping revive this sector, to the benefit of musicians, venues and the community at large.</a:t>
            </a:r>
            <a:endParaRPr sz="1750"/>
          </a:p>
          <a:p>
            <a:pPr indent="0" lvl="0" marL="0" rtl="0" algn="l">
              <a:lnSpc>
                <a:spcPct val="80000"/>
              </a:lnSpc>
              <a:spcBef>
                <a:spcPts val="940"/>
              </a:spcBef>
              <a:spcAft>
                <a:spcPts val="0"/>
              </a:spcAft>
              <a:buClr>
                <a:schemeClr val="dk1"/>
              </a:buClr>
              <a:buSzPts val="1550"/>
              <a:buNone/>
            </a:pPr>
            <a:r>
              <a:rPr lang="en-US" sz="1750"/>
              <a:t>Jazz was designated by Congress in 1987 as “an American national treasure.” </a:t>
            </a:r>
            <a:r>
              <a:rPr b="0" lang="en-US" sz="1750"/>
              <a:t>The art form has been recognized globally as a creative cultural synthesis as lived through the African-American experience.</a:t>
            </a:r>
            <a:endParaRPr sz="1750"/>
          </a:p>
          <a:p>
            <a:pPr indent="0" lvl="0" marL="0" rtl="0" algn="l">
              <a:lnSpc>
                <a:spcPct val="80000"/>
              </a:lnSpc>
              <a:spcBef>
                <a:spcPts val="940"/>
              </a:spcBef>
              <a:spcAft>
                <a:spcPts val="0"/>
              </a:spcAft>
              <a:buClr>
                <a:schemeClr val="dk1"/>
              </a:buClr>
              <a:buSzPts val="1550"/>
              <a:buNone/>
            </a:pPr>
            <a:r>
              <a:rPr lang="en-US" sz="1750"/>
              <a:t>Equity goals are central: </a:t>
            </a:r>
            <a:r>
              <a:rPr b="0" lang="en-US" sz="1750"/>
              <a:t>Our proposal focuses on “building back better” in neighborhoods such as Bayview, and we are especially focused on steering fair compensation to local musicians and  to small local venues.</a:t>
            </a:r>
            <a:endParaRPr sz="1750"/>
          </a:p>
          <a:p>
            <a:pPr indent="0" lvl="0" marL="0" rtl="0" algn="l">
              <a:lnSpc>
                <a:spcPct val="80000"/>
              </a:lnSpc>
              <a:spcBef>
                <a:spcPts val="940"/>
              </a:spcBef>
              <a:spcAft>
                <a:spcPts val="0"/>
              </a:spcAft>
              <a:buClr>
                <a:schemeClr val="dk1"/>
              </a:buClr>
              <a:buSzPts val="1550"/>
              <a:buNone/>
            </a:pPr>
            <a:r>
              <a:rPr lang="en-US" sz="1750"/>
              <a:t>Tourists and residents alike want a vibrant music scene in San Francisco. </a:t>
            </a:r>
            <a:r>
              <a:rPr b="0" lang="en-US" sz="1750"/>
              <a:t>But it won’t happen without some assistance.</a:t>
            </a:r>
            <a:endParaRPr sz="1750"/>
          </a:p>
          <a:p>
            <a:pPr indent="0" lvl="0" marL="0" rtl="0" algn="l">
              <a:lnSpc>
                <a:spcPct val="80000"/>
              </a:lnSpc>
              <a:spcBef>
                <a:spcPts val="940"/>
              </a:spcBef>
              <a:spcAft>
                <a:spcPts val="0"/>
              </a:spcAft>
              <a:buClr>
                <a:schemeClr val="dk1"/>
              </a:buClr>
              <a:buSzPts val="1550"/>
              <a:buNone/>
            </a:pPr>
            <a:r>
              <a:t/>
            </a:r>
            <a:endParaRPr sz="1750"/>
          </a:p>
          <a:p>
            <a:pPr indent="0" lvl="0" marL="0" rtl="0" algn="l">
              <a:lnSpc>
                <a:spcPct val="80000"/>
              </a:lnSpc>
              <a:spcBef>
                <a:spcPts val="940"/>
              </a:spcBef>
              <a:spcAft>
                <a:spcPts val="0"/>
              </a:spcAft>
              <a:buClr>
                <a:schemeClr val="dk1"/>
              </a:buClr>
              <a:buSzPts val="1550"/>
              <a:buNone/>
            </a:pPr>
            <a:r>
              <a:t/>
            </a:r>
            <a:endParaRPr sz="175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600"/>
              <a:buFont typeface="Arial Black"/>
              <a:buNone/>
            </a:pPr>
            <a:r>
              <a:rPr lang="en-US"/>
              <a:t>EQUITY GOALS</a:t>
            </a:r>
            <a:endParaRPr/>
          </a:p>
        </p:txBody>
      </p:sp>
      <p:sp>
        <p:nvSpPr>
          <p:cNvPr id="117" name="Google Shape;117;p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77500" lnSpcReduction="20000"/>
          </a:bodyPr>
          <a:lstStyle/>
          <a:p>
            <a:pPr indent="-342931" lvl="0" marL="342900" rtl="0" algn="l">
              <a:spcBef>
                <a:spcPts val="0"/>
              </a:spcBef>
              <a:spcAft>
                <a:spcPts val="0"/>
              </a:spcAft>
              <a:buClr>
                <a:schemeClr val="dk1"/>
              </a:buClr>
              <a:buSzPct val="100000"/>
              <a:buFont typeface="Arial"/>
              <a:buChar char="•"/>
            </a:pPr>
            <a:r>
              <a:rPr lang="en-US" sz="1900"/>
              <a:t>Support</a:t>
            </a:r>
            <a:r>
              <a:rPr b="0" lang="en-US" sz="1900"/>
              <a:t> workforce development for artist musicians through venue support</a:t>
            </a:r>
            <a:br>
              <a:rPr b="0" lang="en-US" sz="1900"/>
            </a:br>
            <a:endParaRPr b="0" sz="1900"/>
          </a:p>
          <a:p>
            <a:pPr indent="-342931" lvl="0" marL="342900" rtl="0" algn="l">
              <a:spcBef>
                <a:spcPts val="894"/>
              </a:spcBef>
              <a:spcAft>
                <a:spcPts val="0"/>
              </a:spcAft>
              <a:buClr>
                <a:schemeClr val="dk1"/>
              </a:buClr>
              <a:buSzPct val="100000"/>
              <a:buFont typeface="Arial"/>
              <a:buChar char="•"/>
            </a:pPr>
            <a:r>
              <a:rPr lang="en-US" sz="1900"/>
              <a:t>Define</a:t>
            </a:r>
            <a:r>
              <a:rPr b="0" lang="en-US" sz="1900"/>
              <a:t> and guarantee fair wages for working professional jazz musicians</a:t>
            </a:r>
            <a:br>
              <a:rPr b="0" lang="en-US" sz="1900"/>
            </a:br>
            <a:endParaRPr b="0" sz="1900"/>
          </a:p>
          <a:p>
            <a:pPr indent="-342931" lvl="0" marL="342900" rtl="0" algn="l">
              <a:spcBef>
                <a:spcPts val="894"/>
              </a:spcBef>
              <a:spcAft>
                <a:spcPts val="0"/>
              </a:spcAft>
              <a:buClr>
                <a:schemeClr val="dk1"/>
              </a:buClr>
              <a:buSzPct val="100000"/>
              <a:buFont typeface="Arial"/>
              <a:buChar char="•"/>
            </a:pPr>
            <a:r>
              <a:rPr lang="en-US" sz="1900"/>
              <a:t>Provide</a:t>
            </a:r>
            <a:r>
              <a:rPr b="0" lang="en-US" sz="1900"/>
              <a:t> subsidies to venues, with an emphasis on small businesses in underserved communities, including BIPOC-owned and operated venues, such as  Bayview, the city’s designated African American Arts and Culture District.</a:t>
            </a:r>
            <a:br>
              <a:rPr b="0" lang="en-US" sz="1900"/>
            </a:br>
            <a:endParaRPr b="0" sz="1900"/>
          </a:p>
          <a:p>
            <a:pPr indent="-342931" lvl="0" marL="342900" rtl="0" algn="l">
              <a:spcBef>
                <a:spcPts val="894"/>
              </a:spcBef>
              <a:spcAft>
                <a:spcPts val="0"/>
              </a:spcAft>
              <a:buClr>
                <a:schemeClr val="dk1"/>
              </a:buClr>
              <a:buSzPct val="100000"/>
              <a:buFont typeface="Arial"/>
              <a:buChar char="•"/>
            </a:pPr>
            <a:r>
              <a:rPr lang="en-US" sz="1900"/>
              <a:t>Ensure</a:t>
            </a:r>
            <a:r>
              <a:rPr b="0" lang="en-US" sz="1900"/>
              <a:t> reasonable prices for audience access. (No one turned away for lack of funds)</a:t>
            </a:r>
            <a:endParaRPr b="0" sz="1900"/>
          </a:p>
          <a:p>
            <a:pPr indent="-342931" lvl="0" marL="342900" rtl="0" algn="l">
              <a:spcBef>
                <a:spcPts val="894"/>
              </a:spcBef>
              <a:spcAft>
                <a:spcPts val="0"/>
              </a:spcAft>
              <a:buClr>
                <a:schemeClr val="dk1"/>
              </a:buClr>
              <a:buSzPct val="100000"/>
              <a:buFont typeface="Arial"/>
              <a:buChar char="•"/>
            </a:pPr>
            <a:r>
              <a:rPr lang="en-US" sz="1900"/>
              <a:t>Guarantee</a:t>
            </a:r>
            <a:r>
              <a:rPr b="0" lang="en-US" sz="1900"/>
              <a:t> that women, and BIPOC performers are actively recruited,fully employed, represented, and compensated.</a:t>
            </a:r>
            <a:endParaRPr/>
          </a:p>
          <a:p>
            <a:pPr indent="-342931" lvl="0" marL="342900" rtl="0" algn="l">
              <a:spcBef>
                <a:spcPts val="894"/>
              </a:spcBef>
              <a:spcAft>
                <a:spcPts val="0"/>
              </a:spcAft>
              <a:buClr>
                <a:schemeClr val="dk1"/>
              </a:buClr>
              <a:buSzPct val="100000"/>
              <a:buFont typeface="Arial"/>
              <a:buChar char="•"/>
            </a:pPr>
            <a:r>
              <a:rPr lang="en-US" sz="1900"/>
              <a:t>Oversee</a:t>
            </a:r>
            <a:r>
              <a:rPr b="0" lang="en-US" sz="1900"/>
              <a:t> curated lists of musicians created by an artistic advisory board. Jazz in the Neighborhood, Intersection for the Arts and the Independent Musician’s Alliance have long experience in this endeavor.</a:t>
            </a:r>
            <a:endParaRPr b="0" sz="1900"/>
          </a:p>
          <a:p>
            <a:pPr indent="-342931" lvl="0" marL="342900" rtl="0" algn="l">
              <a:spcBef>
                <a:spcPts val="894"/>
              </a:spcBef>
              <a:spcAft>
                <a:spcPts val="0"/>
              </a:spcAft>
              <a:buClr>
                <a:schemeClr val="dk1"/>
              </a:buClr>
              <a:buSzPct val="100000"/>
              <a:buFont typeface="Arial"/>
              <a:buChar char="•"/>
            </a:pPr>
            <a:r>
              <a:rPr lang="en-US" sz="1900"/>
              <a:t>Choose</a:t>
            </a:r>
            <a:r>
              <a:rPr b="0" lang="en-US" sz="1900"/>
              <a:t> venues through a diligent review process based on the above stated equity mission standards and goals.</a:t>
            </a:r>
            <a:endParaRPr/>
          </a:p>
          <a:p>
            <a:pPr indent="-244475" lvl="0" marL="342900" rtl="0" algn="l">
              <a:spcBef>
                <a:spcPts val="910"/>
              </a:spcBef>
              <a:spcAft>
                <a:spcPts val="0"/>
              </a:spcAft>
              <a:buClr>
                <a:schemeClr val="dk1"/>
              </a:buClr>
              <a:buSzPct val="1000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600"/>
              <a:buFont typeface="Arial Black"/>
              <a:buNone/>
            </a:pPr>
            <a:r>
              <a:rPr lang="en-US"/>
              <a:t>THE NUMBERS</a:t>
            </a:r>
            <a:endParaRPr/>
          </a:p>
        </p:txBody>
      </p:sp>
      <p:sp>
        <p:nvSpPr>
          <p:cNvPr id="123" name="Google Shape;123;p6"/>
          <p:cNvSpPr txBox="1"/>
          <p:nvPr>
            <p:ph idx="1" type="body"/>
          </p:nvPr>
        </p:nvSpPr>
        <p:spPr>
          <a:xfrm>
            <a:off x="457200" y="1752600"/>
            <a:ext cx="7620000" cy="1991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US" sz="1700" cap="none"/>
              <a:t>ESTIMATED PROGRAM COSTS*</a:t>
            </a:r>
            <a:endParaRPr sz="1300"/>
          </a:p>
          <a:p>
            <a:pPr indent="0" lvl="0" marL="0" rtl="0" algn="l">
              <a:spcBef>
                <a:spcPts val="1000"/>
              </a:spcBef>
              <a:spcAft>
                <a:spcPts val="0"/>
              </a:spcAft>
              <a:buClr>
                <a:schemeClr val="dk1"/>
              </a:buClr>
              <a:buSzPts val="2000"/>
              <a:buNone/>
            </a:pPr>
            <a:r>
              <a:rPr lang="en-US" sz="1300"/>
              <a:t>City Contributes 60%:				$540,000</a:t>
            </a:r>
            <a:endParaRPr sz="1300"/>
          </a:p>
          <a:p>
            <a:pPr indent="0" lvl="0" marL="0" rtl="0" algn="l">
              <a:spcBef>
                <a:spcPts val="1000"/>
              </a:spcBef>
              <a:spcAft>
                <a:spcPts val="0"/>
              </a:spcAft>
              <a:buClr>
                <a:schemeClr val="dk1"/>
              </a:buClr>
              <a:buSzPts val="2000"/>
              <a:buNone/>
            </a:pPr>
            <a:r>
              <a:rPr lang="en-US" sz="1300"/>
              <a:t>Venues Contribute 40%:			  $360,000</a:t>
            </a:r>
            <a:endParaRPr sz="1300"/>
          </a:p>
          <a:p>
            <a:pPr indent="0" lvl="0" marL="0" rtl="0" algn="l">
              <a:spcBef>
                <a:spcPts val="1000"/>
              </a:spcBef>
              <a:spcAft>
                <a:spcPts val="0"/>
              </a:spcAft>
              <a:buClr>
                <a:schemeClr val="dk1"/>
              </a:buClr>
              <a:buSzPts val="2000"/>
              <a:buNone/>
            </a:pPr>
            <a:r>
              <a:rPr lang="en-US" sz="1300"/>
              <a:t>	TOTAL					$900,000</a:t>
            </a:r>
            <a:endParaRPr sz="1300"/>
          </a:p>
        </p:txBody>
      </p:sp>
      <p:sp>
        <p:nvSpPr>
          <p:cNvPr id="124" name="Google Shape;124;p6"/>
          <p:cNvSpPr txBox="1"/>
          <p:nvPr/>
        </p:nvSpPr>
        <p:spPr>
          <a:xfrm>
            <a:off x="994537" y="3671880"/>
            <a:ext cx="1846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5" name="Google Shape;125;p6"/>
          <p:cNvSpPr txBox="1"/>
          <p:nvPr/>
        </p:nvSpPr>
        <p:spPr>
          <a:xfrm>
            <a:off x="457200" y="3160926"/>
            <a:ext cx="7402200" cy="360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*BASED ON 2,000 GIGS @$450 PER ENGAGEMENT, OR $150 PER MUSICIAN BASED ASSUMING ALL </a:t>
            </a:r>
            <a:r>
              <a:rPr lang="en-US" sz="1200">
                <a:solidFill>
                  <a:schemeClr val="dk1"/>
                </a:solidFill>
              </a:rPr>
              <a:t>GROUPS ARE TRIOS.</a:t>
            </a:r>
            <a:endParaRPr sz="1200">
              <a:solidFill>
                <a:schemeClr val="dk1"/>
              </a:solidFill>
            </a:endParaRPr>
          </a:p>
          <a:p>
            <a:pPr indent="0" lvl="0" marL="0" marR="0" rtl="0" algn="l">
              <a:spcBef>
                <a:spcPts val="0"/>
              </a:spcBef>
              <a:spcAft>
                <a:spcPts val="0"/>
              </a:spcAft>
              <a:buNone/>
            </a:pPr>
            <a:r>
              <a:rPr b="1" lang="en-US" sz="1800">
                <a:solidFill>
                  <a:schemeClr val="dk1"/>
                </a:solidFill>
              </a:rPr>
              <a:t> </a:t>
            </a:r>
            <a:endParaRPr b="1" sz="1800">
              <a:solidFill>
                <a:schemeClr val="dk1"/>
              </a:solidFill>
            </a:endParaRPr>
          </a:p>
          <a:p>
            <a:pPr indent="0" lvl="0" marL="0" marR="0" rtl="0" algn="l">
              <a:spcBef>
                <a:spcPts val="0"/>
              </a:spcBef>
              <a:spcAft>
                <a:spcPts val="0"/>
              </a:spcAft>
              <a:buNone/>
            </a:pPr>
            <a:r>
              <a:rPr b="1" lang="en-US" sz="1700">
                <a:solidFill>
                  <a:schemeClr val="dk1"/>
                </a:solidFill>
              </a:rPr>
              <a:t>OUTCOMES</a:t>
            </a:r>
            <a:endParaRPr b="1" sz="1300">
              <a:solidFill>
                <a:schemeClr val="dk1"/>
              </a:solidFill>
            </a:endParaRPr>
          </a:p>
          <a:p>
            <a:pPr indent="-323850" lvl="0" marL="342900" rtl="0" algn="l">
              <a:spcBef>
                <a:spcPts val="940"/>
              </a:spcBef>
              <a:spcAft>
                <a:spcPts val="0"/>
              </a:spcAft>
              <a:buClr>
                <a:schemeClr val="dk1"/>
              </a:buClr>
              <a:buSzPts val="1400"/>
              <a:buChar char="•"/>
            </a:pPr>
            <a:r>
              <a:rPr b="1" lang="en-US">
                <a:solidFill>
                  <a:schemeClr val="dk1"/>
                </a:solidFill>
              </a:rPr>
              <a:t>$900,000 to musicians for 6000 gigs over 50 weeks</a:t>
            </a:r>
            <a:endParaRPr b="1">
              <a:solidFill>
                <a:schemeClr val="dk1"/>
              </a:solidFill>
            </a:endParaRPr>
          </a:p>
          <a:p>
            <a:pPr indent="-323850" lvl="0" marL="342900" rtl="0" algn="l">
              <a:spcBef>
                <a:spcPts val="940"/>
              </a:spcBef>
              <a:spcAft>
                <a:spcPts val="0"/>
              </a:spcAft>
              <a:buClr>
                <a:schemeClr val="dk1"/>
              </a:buClr>
              <a:buSzPts val="1400"/>
              <a:buChar char="•"/>
            </a:pPr>
            <a:r>
              <a:rPr b="1" lang="en-US">
                <a:solidFill>
                  <a:schemeClr val="dk1"/>
                </a:solidFill>
              </a:rPr>
              <a:t>$1.25 million support to venues - If 25 customers per show, and each customer spends about $25:</a:t>
            </a:r>
            <a:br>
              <a:rPr b="1" lang="en-US">
                <a:solidFill>
                  <a:schemeClr val="dk1"/>
                </a:solidFill>
              </a:rPr>
            </a:br>
            <a:r>
              <a:rPr b="1" lang="en-US">
                <a:solidFill>
                  <a:schemeClr val="dk1"/>
                </a:solidFill>
              </a:rPr>
              <a:t>	$562,500 revenues for venues</a:t>
            </a:r>
            <a:br>
              <a:rPr b="1" lang="en-US">
                <a:solidFill>
                  <a:schemeClr val="dk1"/>
                </a:solidFill>
              </a:rPr>
            </a:br>
            <a:r>
              <a:rPr b="1" lang="en-US">
                <a:solidFill>
                  <a:schemeClr val="dk1"/>
                </a:solidFill>
              </a:rPr>
              <a:t>	$287,500 to venue staff (23% of gross)</a:t>
            </a:r>
            <a:br>
              <a:rPr b="1" lang="en-US">
                <a:solidFill>
                  <a:schemeClr val="dk1"/>
                </a:solidFill>
              </a:rPr>
            </a:br>
            <a:r>
              <a:rPr b="1" lang="en-US">
                <a:solidFill>
                  <a:schemeClr val="dk1"/>
                </a:solidFill>
              </a:rPr>
              <a:t>	$275,000 to venue suppliers (22% of gross)</a:t>
            </a:r>
            <a:endParaRPr b="1">
              <a:solidFill>
                <a:schemeClr val="dk1"/>
              </a:solidFill>
            </a:endParaRPr>
          </a:p>
          <a:p>
            <a:pPr indent="-323850" lvl="0" marL="342900" rtl="0" algn="l">
              <a:spcBef>
                <a:spcPts val="940"/>
              </a:spcBef>
              <a:spcAft>
                <a:spcPts val="0"/>
              </a:spcAft>
              <a:buClr>
                <a:schemeClr val="dk1"/>
              </a:buClr>
              <a:buSzPts val="1400"/>
              <a:buChar char="•"/>
            </a:pPr>
            <a:r>
              <a:rPr b="1" lang="en-US">
                <a:solidFill>
                  <a:schemeClr val="dk1"/>
                </a:solidFill>
              </a:rPr>
              <a:t>At least $2 million in direct payment and new revenues for artists, venues, staff and suppliers as neighborhoods are revitalized across the City.</a:t>
            </a:r>
            <a:endParaRPr b="1">
              <a:solidFill>
                <a:schemeClr val="dk1"/>
              </a:solidFill>
            </a:endParaRPr>
          </a:p>
          <a:p>
            <a:pPr indent="0" lvl="0" marL="0" rtl="0" algn="l">
              <a:spcBef>
                <a:spcPts val="940"/>
              </a:spcBef>
              <a:spcAft>
                <a:spcPts val="0"/>
              </a:spcAft>
              <a:buClr>
                <a:schemeClr val="dk1"/>
              </a:buClr>
              <a:buSzPts val="2000"/>
              <a:buFont typeface="Arial"/>
              <a:buNone/>
            </a:pPr>
            <a:r>
              <a:rPr b="1" lang="en-US">
                <a:solidFill>
                  <a:schemeClr val="dk1"/>
                </a:solidFill>
              </a:rPr>
              <a:t>	</a:t>
            </a:r>
            <a:endParaRPr b="1">
              <a:solidFill>
                <a:schemeClr val="dk1"/>
              </a:solidFill>
            </a:endParaRPr>
          </a:p>
          <a:p>
            <a:pPr indent="0" lvl="0" marL="0" marR="0" rtl="0" algn="l">
              <a:spcBef>
                <a:spcPts val="0"/>
              </a:spcBef>
              <a:spcAft>
                <a:spcPts val="0"/>
              </a:spcAft>
              <a:buNone/>
            </a:pPr>
            <a:r>
              <a:t/>
            </a:r>
            <a:endParaRPr sz="1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dfbe3d4cde_1_0"/>
          <p:cNvSpPr txBox="1"/>
          <p:nvPr>
            <p:ph type="title"/>
          </p:nvPr>
        </p:nvSpPr>
        <p:spPr>
          <a:xfrm>
            <a:off x="457200" y="152722"/>
            <a:ext cx="5791200" cy="77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200"/>
              <a:t>The Numbers Breakdown</a:t>
            </a:r>
            <a:endParaRPr sz="3200"/>
          </a:p>
        </p:txBody>
      </p:sp>
      <p:sp>
        <p:nvSpPr>
          <p:cNvPr id="131" name="Google Shape;131;gdfbe3d4cde_1_0"/>
          <p:cNvSpPr txBox="1"/>
          <p:nvPr>
            <p:ph idx="1" type="body"/>
          </p:nvPr>
        </p:nvSpPr>
        <p:spPr>
          <a:xfrm>
            <a:off x="457200" y="1060775"/>
            <a:ext cx="7620000" cy="5065500"/>
          </a:xfrm>
          <a:prstGeom prst="rect">
            <a:avLst/>
          </a:prstGeom>
        </p:spPr>
        <p:txBody>
          <a:bodyPr anchorCtr="0" anchor="t" bIns="45700" lIns="91425" spcFirstLastPara="1" rIns="91425" wrap="square" tIns="45700">
            <a:normAutofit fontScale="77500" lnSpcReduction="20000"/>
          </a:bodyPr>
          <a:lstStyle/>
          <a:p>
            <a:pPr indent="0" lvl="0" marL="0" rtl="0" algn="l">
              <a:spcBef>
                <a:spcPts val="360"/>
              </a:spcBef>
              <a:spcAft>
                <a:spcPts val="0"/>
              </a:spcAft>
              <a:buNone/>
            </a:pPr>
            <a:r>
              <a:rPr lang="en-US" sz="2932"/>
              <a:t>Funding, Revenue Sources </a:t>
            </a:r>
            <a:endParaRPr sz="2932"/>
          </a:p>
          <a:p>
            <a:pPr indent="0" lvl="0" marL="457200" rtl="0" algn="l">
              <a:spcBef>
                <a:spcPts val="600"/>
              </a:spcBef>
              <a:spcAft>
                <a:spcPts val="0"/>
              </a:spcAft>
              <a:buNone/>
            </a:pPr>
            <a:r>
              <a:t/>
            </a:r>
            <a:endParaRPr/>
          </a:p>
          <a:p>
            <a:pPr indent="-317182" lvl="0" marL="457200" rtl="0" algn="l">
              <a:spcBef>
                <a:spcPts val="600"/>
              </a:spcBef>
              <a:spcAft>
                <a:spcPts val="0"/>
              </a:spcAft>
              <a:buSzPct val="78750"/>
              <a:buChar char="●"/>
            </a:pPr>
            <a:r>
              <a:rPr lang="en-US" sz="2285"/>
              <a:t>The City $540,000</a:t>
            </a:r>
            <a:r>
              <a:rPr lang="en-US"/>
              <a:t> - </a:t>
            </a:r>
            <a:r>
              <a:rPr b="0" lang="en-US"/>
              <a:t>contributes $270 (60%) of the cost of a $450 show towards 2000 shows.</a:t>
            </a:r>
            <a:endParaRPr b="0"/>
          </a:p>
          <a:p>
            <a:pPr indent="-317182" lvl="0" marL="457200" rtl="0" algn="l">
              <a:spcBef>
                <a:spcPts val="0"/>
              </a:spcBef>
              <a:spcAft>
                <a:spcPts val="0"/>
              </a:spcAft>
              <a:buSzPct val="74117"/>
              <a:buChar char="●"/>
            </a:pPr>
            <a:r>
              <a:rPr lang="en-US" sz="2428"/>
              <a:t>The Venues $360,000 </a:t>
            </a:r>
            <a:r>
              <a:rPr lang="en-US"/>
              <a:t>- </a:t>
            </a:r>
            <a:r>
              <a:rPr b="0" lang="en-US"/>
              <a:t>contribute $180 (40%) of the cost of a $450 show towards 2000 shows.</a:t>
            </a:r>
            <a:endParaRPr b="0"/>
          </a:p>
          <a:p>
            <a:pPr indent="-317182" lvl="0" marL="457200" rtl="0" algn="l">
              <a:spcBef>
                <a:spcPts val="0"/>
              </a:spcBef>
              <a:spcAft>
                <a:spcPts val="0"/>
              </a:spcAft>
              <a:buSzPct val="74117"/>
              <a:buChar char="●"/>
            </a:pPr>
            <a:r>
              <a:rPr lang="en-US" sz="2428"/>
              <a:t>Customers $1.25 million</a:t>
            </a:r>
            <a:r>
              <a:rPr lang="en-US"/>
              <a:t> -</a:t>
            </a:r>
            <a:r>
              <a:rPr b="0" lang="en-US"/>
              <a:t> If each of 25 </a:t>
            </a:r>
            <a:r>
              <a:rPr b="0" lang="en-US"/>
              <a:t>customers (per show)</a:t>
            </a:r>
            <a:r>
              <a:rPr b="0" lang="en-US"/>
              <a:t> spends $25 for 2000 shows.</a:t>
            </a:r>
            <a:endParaRPr b="0"/>
          </a:p>
          <a:p>
            <a:pPr indent="-317182" lvl="0" marL="457200" rtl="0" algn="l">
              <a:spcBef>
                <a:spcPts val="0"/>
              </a:spcBef>
              <a:spcAft>
                <a:spcPts val="0"/>
              </a:spcAft>
              <a:buSzPct val="68181"/>
              <a:buChar char="●"/>
            </a:pPr>
            <a:r>
              <a:rPr lang="en-US" sz="2640"/>
              <a:t>Total 2.15 million</a:t>
            </a:r>
            <a:r>
              <a:rPr lang="en-US"/>
              <a:t> </a:t>
            </a:r>
            <a:r>
              <a:rPr b="0" lang="en-US"/>
              <a:t>generated to pay:</a:t>
            </a:r>
            <a:endParaRPr sz="2960"/>
          </a:p>
          <a:p>
            <a:pPr indent="0" lvl="0" marL="457200" rtl="0" algn="l">
              <a:spcBef>
                <a:spcPts val="600"/>
              </a:spcBef>
              <a:spcAft>
                <a:spcPts val="0"/>
              </a:spcAft>
              <a:buNone/>
            </a:pPr>
            <a:r>
              <a:t/>
            </a:r>
            <a:endParaRPr sz="2531"/>
          </a:p>
          <a:p>
            <a:pPr indent="0" lvl="0" marL="457200" rtl="0" algn="l">
              <a:spcBef>
                <a:spcPts val="600"/>
              </a:spcBef>
              <a:spcAft>
                <a:spcPts val="0"/>
              </a:spcAft>
              <a:buNone/>
            </a:pPr>
            <a:r>
              <a:rPr lang="en-US" sz="2789"/>
              <a:t>Recipients</a:t>
            </a:r>
            <a:endParaRPr sz="2789"/>
          </a:p>
          <a:p>
            <a:pPr indent="0" lvl="0" marL="457200" rtl="0" algn="l">
              <a:spcBef>
                <a:spcPts val="600"/>
              </a:spcBef>
              <a:spcAft>
                <a:spcPts val="0"/>
              </a:spcAft>
              <a:buNone/>
            </a:pPr>
            <a:r>
              <a:t/>
            </a:r>
            <a:endParaRPr sz="2531"/>
          </a:p>
          <a:p>
            <a:pPr indent="-317182" lvl="0" marL="457200" rtl="0" algn="l">
              <a:spcBef>
                <a:spcPts val="600"/>
              </a:spcBef>
              <a:spcAft>
                <a:spcPts val="0"/>
              </a:spcAft>
              <a:buSzPct val="68181"/>
              <a:buChar char="●"/>
            </a:pPr>
            <a:r>
              <a:rPr lang="en-US" sz="2640"/>
              <a:t>Musicians $900,000 </a:t>
            </a:r>
            <a:r>
              <a:rPr b="0" lang="en-US"/>
              <a:t>for 2000 shows over 50 weeks</a:t>
            </a:r>
            <a:endParaRPr b="0"/>
          </a:p>
          <a:p>
            <a:pPr indent="-317182" lvl="0" marL="457200" rtl="0" algn="l">
              <a:spcBef>
                <a:spcPts val="0"/>
              </a:spcBef>
              <a:spcAft>
                <a:spcPts val="0"/>
              </a:spcAft>
              <a:buSzPct val="68181"/>
              <a:buChar char="●"/>
            </a:pPr>
            <a:r>
              <a:rPr lang="en-US" sz="2640"/>
              <a:t>Venues $562,500</a:t>
            </a:r>
            <a:r>
              <a:rPr lang="en-US"/>
              <a:t> </a:t>
            </a:r>
            <a:r>
              <a:rPr b="0" lang="en-US"/>
              <a:t>from customers.</a:t>
            </a:r>
            <a:endParaRPr b="0"/>
          </a:p>
          <a:p>
            <a:pPr indent="-317182" lvl="0" marL="457200" rtl="0" algn="l">
              <a:spcBef>
                <a:spcPts val="0"/>
              </a:spcBef>
              <a:spcAft>
                <a:spcPts val="0"/>
              </a:spcAft>
              <a:buSzPct val="68181"/>
              <a:buChar char="●"/>
            </a:pPr>
            <a:r>
              <a:rPr lang="en-US" sz="2640"/>
              <a:t>Venue Staff $287,500</a:t>
            </a:r>
            <a:r>
              <a:rPr lang="en-US"/>
              <a:t> </a:t>
            </a:r>
            <a:r>
              <a:rPr b="0" lang="en-US"/>
              <a:t>from 23% of gross sales.</a:t>
            </a:r>
            <a:endParaRPr b="0"/>
          </a:p>
          <a:p>
            <a:pPr indent="-317182" lvl="0" marL="457200" rtl="0" algn="l">
              <a:spcBef>
                <a:spcPts val="0"/>
              </a:spcBef>
              <a:spcAft>
                <a:spcPts val="0"/>
              </a:spcAft>
              <a:buSzPct val="68181"/>
              <a:buChar char="●"/>
            </a:pPr>
            <a:r>
              <a:rPr lang="en-US" sz="2640"/>
              <a:t>Suppliers $275,000</a:t>
            </a:r>
            <a:r>
              <a:rPr lang="en-US"/>
              <a:t> </a:t>
            </a:r>
            <a:r>
              <a:rPr b="0" lang="en-US"/>
              <a:t>from 22% of gross sales.</a:t>
            </a:r>
            <a:endParaRPr b="0"/>
          </a:p>
          <a:p>
            <a:pPr indent="0" lvl="0" marL="457200" rtl="0" algn="l">
              <a:spcBef>
                <a:spcPts val="600"/>
              </a:spcBef>
              <a:spcAft>
                <a:spcPts val="0"/>
              </a:spcAft>
              <a:buNone/>
            </a:pPr>
            <a:r>
              <a:t/>
            </a:r>
            <a:endParaRPr b="0"/>
          </a:p>
          <a:p>
            <a:pPr indent="0" lvl="0" marL="457200" rtl="0" algn="l">
              <a:spcBef>
                <a:spcPts val="600"/>
              </a:spcBef>
              <a:spcAft>
                <a:spcPts val="600"/>
              </a:spcAft>
              <a:buNone/>
            </a:pPr>
            <a:r>
              <a:t/>
            </a:r>
            <a:endParaRPr b="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600"/>
              <a:buFont typeface="Arial Black"/>
              <a:buNone/>
            </a:pPr>
            <a:r>
              <a:rPr lang="en-US"/>
              <a:t>WHO WE ARE</a:t>
            </a:r>
            <a:endParaRPr/>
          </a:p>
        </p:txBody>
      </p:sp>
      <p:sp>
        <p:nvSpPr>
          <p:cNvPr id="137" name="Google Shape;137;p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US" sz="2400" cap="none"/>
              <a:t>MUSICIAN AND VENUE DEVELOPMENT ALLIANCE</a:t>
            </a:r>
            <a:endParaRPr/>
          </a:p>
          <a:p>
            <a:pPr indent="0" lvl="0" marL="0" rtl="0" algn="l">
              <a:spcBef>
                <a:spcPts val="1080"/>
              </a:spcBef>
              <a:spcAft>
                <a:spcPts val="0"/>
              </a:spcAft>
              <a:buClr>
                <a:schemeClr val="dk1"/>
              </a:buClr>
              <a:buSzPts val="2400"/>
              <a:buNone/>
            </a:pPr>
            <a:r>
              <a:rPr lang="en-US" sz="2400" cap="none"/>
              <a:t> </a:t>
            </a:r>
            <a:br>
              <a:rPr lang="en-US" sz="2400" cap="none"/>
            </a:br>
            <a:br>
              <a:rPr lang="en-US" sz="2400" cap="none"/>
            </a:br>
            <a:r>
              <a:rPr b="0" lang="en-US" sz="2400" cap="none"/>
              <a:t>	</a:t>
            </a:r>
            <a:r>
              <a:rPr b="0" lang="en-US"/>
              <a:t>Musicians, venue owners, community advocates and arts organizations formed MAVDA in 2020, when it became clear that the artistic legacy, cultural roots in the African-American experience, and untapped economic power of live jazz performance in small clubs and other venues could help revitalize some of the San Francisco neighborhoods that need the most help.</a:t>
            </a:r>
            <a:endParaRPr/>
          </a:p>
          <a:p>
            <a:pPr indent="0" lvl="0" marL="0" rtl="0" algn="l">
              <a:spcBef>
                <a:spcPts val="1000"/>
              </a:spcBef>
              <a:spcAft>
                <a:spcPts val="0"/>
              </a:spcAft>
              <a:buClr>
                <a:schemeClr val="dk1"/>
              </a:buClr>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600"/>
              <a:buFont typeface="Arial Black"/>
              <a:buNone/>
            </a:pPr>
            <a:r>
              <a:rPr lang="en-US"/>
              <a:t>MAVDA MEMBERS</a:t>
            </a:r>
            <a:endParaRPr/>
          </a:p>
        </p:txBody>
      </p:sp>
      <p:sp>
        <p:nvSpPr>
          <p:cNvPr id="143" name="Google Shape;143;p9"/>
          <p:cNvSpPr txBox="1"/>
          <p:nvPr>
            <p:ph idx="1" type="body"/>
          </p:nvPr>
        </p:nvSpPr>
        <p:spPr>
          <a:xfrm>
            <a:off x="457200" y="1752600"/>
            <a:ext cx="7620000" cy="450489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None/>
            </a:pPr>
            <a:r>
              <a:rPr lang="en-US" sz="1400"/>
              <a:t>Simon Rowe (chair): </a:t>
            </a:r>
            <a:r>
              <a:rPr b="0" lang="en-US" sz="1400"/>
              <a:t>Australian jazz immigrant to the American Midwest, artist, advocate, architect and founding director of the SF Conservatory of Music’s trailblazing jazz education program. He leads the Simon Rowe Organ Trio, and is a Glen Park resident. </a:t>
            </a:r>
            <a:endParaRPr/>
          </a:p>
          <a:p>
            <a:pPr indent="0" lvl="0" marL="0" rtl="0" algn="l">
              <a:spcBef>
                <a:spcPts val="880"/>
              </a:spcBef>
              <a:spcAft>
                <a:spcPts val="0"/>
              </a:spcAft>
              <a:buClr>
                <a:schemeClr val="dk1"/>
              </a:buClr>
              <a:buSzPts val="1400"/>
              <a:buNone/>
            </a:pPr>
            <a:r>
              <a:rPr lang="en-US" sz="1400"/>
              <a:t>Mario Guarneri: </a:t>
            </a:r>
            <a:r>
              <a:rPr b="0" lang="en-US" sz="1400"/>
              <a:t>Professional trumpet player and founder of </a:t>
            </a:r>
            <a:r>
              <a:rPr b="0" lang="en-US" sz="1400" u="sng">
                <a:solidFill>
                  <a:schemeClr val="hlink"/>
                </a:solidFill>
                <a:hlinkClick r:id="rId3"/>
              </a:rPr>
              <a:t>Jazz in the Neighborhood</a:t>
            </a:r>
            <a:r>
              <a:rPr b="0" lang="en-US" sz="1400"/>
              <a:t>, a nonprofit dedicated to sustaining the art form. JITN has worked to establish equity for local jazz artists, sponsors emerging artists and helps venues offer neighborhood concerts. Since the group’s founding in 2013, JiTN has produced more than 350 concerts across the Bay Area, featuring a roster of more than 500 jazz artists. </a:t>
            </a:r>
            <a:endParaRPr b="0" sz="1400"/>
          </a:p>
          <a:p>
            <a:pPr indent="0" lvl="0" marL="0" rtl="0" algn="l">
              <a:spcBef>
                <a:spcPts val="880"/>
              </a:spcBef>
              <a:spcAft>
                <a:spcPts val="0"/>
              </a:spcAft>
              <a:buClr>
                <a:schemeClr val="dk1"/>
              </a:buClr>
              <a:buSzPts val="1400"/>
              <a:buNone/>
            </a:pPr>
            <a:r>
              <a:rPr lang="en-US" sz="1400"/>
              <a:t>Carl Hall</a:t>
            </a:r>
            <a:r>
              <a:rPr b="0" lang="en-US" sz="1400"/>
              <a:t>: A former reporter for the San Francisco Chronicle and head of the Pacific Media Workers Guild TNG-CWA Local 39521, Hall is co-owner and principal music booker at Word. A Cafe, 5114 Third St., which opened October 2018. He is a longtime resident of Bayview.</a:t>
            </a:r>
            <a:r>
              <a:rPr lang="en-US" sz="1400"/>
              <a:t>  </a:t>
            </a:r>
            <a:endParaRPr/>
          </a:p>
          <a:p>
            <a:pPr indent="0" lvl="0" marL="0" rtl="0" algn="l">
              <a:spcBef>
                <a:spcPts val="880"/>
              </a:spcBef>
              <a:spcAft>
                <a:spcPts val="0"/>
              </a:spcAft>
              <a:buClr>
                <a:schemeClr val="dk1"/>
              </a:buClr>
              <a:buSzPts val="1400"/>
              <a:buNone/>
            </a:pPr>
            <a:r>
              <a:rPr lang="en-US" sz="1400"/>
              <a:t>Kat Anderson: </a:t>
            </a:r>
            <a:r>
              <a:rPr b="0" lang="en-US" sz="1400"/>
              <a:t>Co-owner of Word. A Café, Kat is an SF Rec &amp; Park Commissioner, President of the City College Foundation, lawyer, and Local Secretary of Pacific Media Workers Guild. </a:t>
            </a:r>
            <a:endParaRPr/>
          </a:p>
          <a:p>
            <a:pPr indent="0" lvl="0" marL="0" rtl="0" algn="l">
              <a:spcBef>
                <a:spcPts val="880"/>
              </a:spcBef>
              <a:spcAft>
                <a:spcPts val="0"/>
              </a:spcAft>
              <a:buClr>
                <a:schemeClr val="dk1"/>
              </a:buClr>
              <a:buSzPts val="1400"/>
              <a:buNone/>
            </a:pPr>
            <a:r>
              <a:rPr lang="en-US" sz="1400"/>
              <a:t>Eric Whittington: </a:t>
            </a:r>
            <a:r>
              <a:rPr b="0" lang="en-US" sz="1400"/>
              <a:t>Owner of Bird &amp; Beckett, the Glen Park bookstore and jazz performance space. Eric is  co-founder of the Independent Musicians Alliance (IMA) along with Mario Guarneri.</a:t>
            </a:r>
            <a:endParaRPr/>
          </a:p>
          <a:p>
            <a:pPr indent="0" lvl="0" marL="0" rtl="0" algn="l">
              <a:spcBef>
                <a:spcPts val="880"/>
              </a:spcBef>
              <a:spcAft>
                <a:spcPts val="0"/>
              </a:spcAft>
              <a:buClr>
                <a:schemeClr val="dk1"/>
              </a:buClr>
              <a:buSzPts val="1400"/>
              <a:buNone/>
            </a:pPr>
            <a:r>
              <a:rPr lang="en-US" sz="1400"/>
              <a:t>Dwayne Charles: </a:t>
            </a:r>
            <a:r>
              <a:rPr b="0" lang="en-US" sz="1400"/>
              <a:t>Musician, chef and leader of the Dwayne Charles Project. He is a longtime resident and active neighborhood leader in Bayview.</a:t>
            </a:r>
            <a:endParaRPr b="0" sz="1400"/>
          </a:p>
          <a:p>
            <a:pPr indent="0" lvl="0" marL="0" rtl="0" algn="l">
              <a:spcBef>
                <a:spcPts val="880"/>
              </a:spcBef>
              <a:spcAft>
                <a:spcPts val="0"/>
              </a:spcAft>
              <a:buClr>
                <a:schemeClr val="dk1"/>
              </a:buClr>
              <a:buSzPts val="1400"/>
              <a:buNone/>
            </a:pPr>
            <a:r>
              <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2021-06-11T19:34:08Z</dcterms:created>
  <dc:creator>Carl Hall</dc:creator>
</cp:coreProperties>
</file>